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3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1D1C98-186D-43E0-9BBF-540E65AA47C6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1933B3-C197-4E83-ABFB-4B69017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00882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A16F37-57D5-40B5-9171-548113C08DF8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191547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A16F37-57D5-40B5-9171-548113C08DF8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0245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1919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09404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2479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07970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13808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20696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07580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556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5528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6062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5148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5CCBA6-2394-4687-8267-28AAB6B52737}" type="datetimeFigureOut">
              <a:rPr lang="en-US" smtClean="0"/>
              <a:t>3/4/2015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CC900C-DB94-4420-9E74-8B8D2C58E4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70073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4562"/>
          </a:xfrm>
        </p:spPr>
        <p:txBody>
          <a:bodyPr/>
          <a:lstStyle/>
          <a:p>
            <a:r>
              <a:rPr lang="en-US" dirty="0"/>
              <a:t>Venn Diagram with Partner</a:t>
            </a:r>
          </a:p>
        </p:txBody>
      </p:sp>
      <p:sp>
        <p:nvSpPr>
          <p:cNvPr id="3" name="_s1030"/>
          <p:cNvSpPr>
            <a:spLocks noChangeArrowheads="1" noTextEdit="1"/>
          </p:cNvSpPr>
          <p:nvPr/>
        </p:nvSpPr>
        <p:spPr bwMode="auto">
          <a:xfrm>
            <a:off x="2362200" y="2436428"/>
            <a:ext cx="2560320" cy="2651760"/>
          </a:xfrm>
          <a:prstGeom prst="ellipse">
            <a:avLst/>
          </a:prstGeom>
          <a:solidFill>
            <a:srgbClr val="BE82D9">
              <a:alpha val="50195"/>
            </a:srgbClr>
          </a:solidFill>
          <a:ln w="4670">
            <a:solidFill>
              <a:schemeClr val="folHlink"/>
            </a:solidFill>
            <a:round/>
            <a:headEnd/>
            <a:tailEnd/>
          </a:ln>
        </p:spPr>
        <p:txBody>
          <a:bodyPr anchor="ctr"/>
          <a:lstStyle/>
          <a:p>
            <a:endParaRPr lang="en-US"/>
          </a:p>
        </p:txBody>
      </p:sp>
      <p:sp>
        <p:nvSpPr>
          <p:cNvPr id="5" name="AutoShape 25"/>
          <p:cNvSpPr>
            <a:spLocks noChangeArrowheads="1"/>
          </p:cNvSpPr>
          <p:nvPr/>
        </p:nvSpPr>
        <p:spPr bwMode="auto">
          <a:xfrm rot="3000000">
            <a:off x="2190281" y="2207884"/>
            <a:ext cx="653147" cy="656726"/>
          </a:xfrm>
          <a:prstGeom prst="rightArrow">
            <a:avLst>
              <a:gd name="adj1" fmla="val 50000"/>
              <a:gd name="adj2" fmla="val 250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 sz="1800">
              <a:latin typeface="Calibri" pitchFamily="34" charset="0"/>
            </a:endParaRPr>
          </a:p>
        </p:txBody>
      </p:sp>
      <p:sp>
        <p:nvSpPr>
          <p:cNvPr id="4" name="_s1028"/>
          <p:cNvSpPr>
            <a:spLocks noChangeArrowheads="1" noTextEdit="1"/>
          </p:cNvSpPr>
          <p:nvPr/>
        </p:nvSpPr>
        <p:spPr bwMode="auto">
          <a:xfrm>
            <a:off x="4191000" y="2468702"/>
            <a:ext cx="2560320" cy="2651760"/>
          </a:xfrm>
          <a:prstGeom prst="ellipse">
            <a:avLst/>
          </a:prstGeom>
          <a:solidFill>
            <a:srgbClr val="B7D894">
              <a:alpha val="50195"/>
            </a:srgbClr>
          </a:solidFill>
          <a:ln w="4699">
            <a:solidFill>
              <a:schemeClr val="hlink"/>
            </a:solidFill>
            <a:round/>
            <a:headEnd/>
            <a:tailEnd/>
          </a:ln>
        </p:spPr>
        <p:txBody>
          <a:bodyPr anchor="ctr"/>
          <a:lstStyle/>
          <a:p>
            <a:endParaRPr lang="en-US"/>
          </a:p>
        </p:txBody>
      </p:sp>
      <p:sp>
        <p:nvSpPr>
          <p:cNvPr id="6" name="AutoShape 26"/>
          <p:cNvSpPr>
            <a:spLocks noChangeArrowheads="1"/>
          </p:cNvSpPr>
          <p:nvPr/>
        </p:nvSpPr>
        <p:spPr bwMode="auto">
          <a:xfrm rot="2400000">
            <a:off x="6227909" y="2163999"/>
            <a:ext cx="713164" cy="674530"/>
          </a:xfrm>
          <a:prstGeom prst="downArrow">
            <a:avLst>
              <a:gd name="adj1" fmla="val 50000"/>
              <a:gd name="adj2" fmla="val 250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 sz="1800">
              <a:latin typeface="Calibri" pitchFamily="34" charset="0"/>
            </a:endParaRPr>
          </a:p>
        </p:txBody>
      </p:sp>
      <p:sp>
        <p:nvSpPr>
          <p:cNvPr id="7" name="AutoShape 24"/>
          <p:cNvSpPr>
            <a:spLocks noChangeArrowheads="1"/>
          </p:cNvSpPr>
          <p:nvPr/>
        </p:nvSpPr>
        <p:spPr bwMode="auto">
          <a:xfrm>
            <a:off x="4317047" y="4575001"/>
            <a:ext cx="492545" cy="1026374"/>
          </a:xfrm>
          <a:prstGeom prst="upArrow">
            <a:avLst>
              <a:gd name="adj1" fmla="val 50000"/>
              <a:gd name="adj2" fmla="val 45833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 sz="1800">
              <a:latin typeface="Calibri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59353" y="1219200"/>
            <a:ext cx="1996059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solidFill>
                  <a:schemeClr val="accent1"/>
                </a:solidFill>
                <a:cs typeface="Arial" pitchFamily="34" charset="0"/>
              </a:rPr>
              <a:t>Unique Traits </a:t>
            </a:r>
            <a:endParaRPr lang="en-US" sz="2400" dirty="0" smtClean="0">
              <a:solidFill>
                <a:schemeClr val="accent1"/>
              </a:solidFill>
              <a:cs typeface="Arial" pitchFamily="34" charset="0"/>
            </a:endParaRPr>
          </a:p>
          <a:p>
            <a:r>
              <a:rPr lang="en-US" sz="2400" dirty="0" smtClean="0">
                <a:solidFill>
                  <a:schemeClr val="accent1"/>
                </a:solidFill>
                <a:cs typeface="Arial" pitchFamily="34" charset="0"/>
              </a:rPr>
              <a:t>and </a:t>
            </a:r>
            <a:r>
              <a:rPr lang="en-US" sz="2400" dirty="0">
                <a:solidFill>
                  <a:schemeClr val="accent1"/>
                </a:solidFill>
                <a:cs typeface="Arial" pitchFamily="34" charset="0"/>
              </a:rPr>
              <a:t>Qualities </a:t>
            </a:r>
          </a:p>
          <a:p>
            <a:r>
              <a:rPr lang="en-US" sz="2400" dirty="0" smtClean="0">
                <a:solidFill>
                  <a:schemeClr val="accent1"/>
                </a:solidFill>
                <a:cs typeface="Arial" pitchFamily="34" charset="0"/>
              </a:rPr>
              <a:t>of </a:t>
            </a:r>
            <a:r>
              <a:rPr lang="en-US" sz="2400" dirty="0">
                <a:solidFill>
                  <a:schemeClr val="accent1"/>
                </a:solidFill>
                <a:cs typeface="Arial" pitchFamily="34" charset="0"/>
              </a:rPr>
              <a:t>One Partner</a:t>
            </a:r>
          </a:p>
          <a:p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941153" y="1255986"/>
            <a:ext cx="1996059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solidFill>
                  <a:schemeClr val="accent1"/>
                </a:solidFill>
                <a:cs typeface="Arial" pitchFamily="34" charset="0"/>
              </a:rPr>
              <a:t>Unique Traits </a:t>
            </a:r>
            <a:endParaRPr lang="en-US" sz="2400" dirty="0" smtClean="0">
              <a:solidFill>
                <a:schemeClr val="accent1"/>
              </a:solidFill>
              <a:cs typeface="Arial" pitchFamily="34" charset="0"/>
            </a:endParaRPr>
          </a:p>
          <a:p>
            <a:r>
              <a:rPr lang="en-US" sz="2400" dirty="0" smtClean="0">
                <a:solidFill>
                  <a:schemeClr val="accent1"/>
                </a:solidFill>
                <a:cs typeface="Arial" pitchFamily="34" charset="0"/>
              </a:rPr>
              <a:t>and </a:t>
            </a:r>
            <a:r>
              <a:rPr lang="en-US" sz="2400" dirty="0">
                <a:solidFill>
                  <a:schemeClr val="accent1"/>
                </a:solidFill>
                <a:cs typeface="Arial" pitchFamily="34" charset="0"/>
              </a:rPr>
              <a:t>Qualities </a:t>
            </a:r>
            <a:endParaRPr lang="en-US" sz="2400" dirty="0" smtClean="0">
              <a:solidFill>
                <a:schemeClr val="accent1"/>
              </a:solidFill>
              <a:cs typeface="Arial" pitchFamily="34" charset="0"/>
            </a:endParaRPr>
          </a:p>
          <a:p>
            <a:r>
              <a:rPr lang="en-US" sz="2400" dirty="0" smtClean="0">
                <a:solidFill>
                  <a:schemeClr val="accent1"/>
                </a:solidFill>
                <a:cs typeface="Arial" pitchFamily="34" charset="0"/>
              </a:rPr>
              <a:t>of </a:t>
            </a:r>
            <a:r>
              <a:rPr lang="en-US" sz="2400" dirty="0">
                <a:solidFill>
                  <a:schemeClr val="accent1"/>
                </a:solidFill>
                <a:cs typeface="Arial" pitchFamily="34" charset="0"/>
              </a:rPr>
              <a:t>One Partner</a:t>
            </a:r>
          </a:p>
          <a:p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368759" y="5791200"/>
            <a:ext cx="4389120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 smtClean="0">
                <a:solidFill>
                  <a:schemeClr val="accent1"/>
                </a:solidFill>
                <a:cs typeface="Arial" pitchFamily="34" charset="0"/>
              </a:rPr>
              <a:t>Things in Common</a:t>
            </a:r>
            <a:endParaRPr lang="en-US" sz="2400" dirty="0">
              <a:solidFill>
                <a:schemeClr val="accent1"/>
              </a:solidFill>
              <a:cs typeface="Arial" pitchFamily="34" charset="0"/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2186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/>
              <a:t>Dialogue (Two-Voice) Poem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>
                <a:cs typeface="Arial" pitchFamily="34" charset="0"/>
              </a:rPr>
              <a:t>Using the Venn diagram and any other information you might generate, create a dialogue poem about you and your partner.</a:t>
            </a:r>
          </a:p>
          <a:p>
            <a:pPr marL="0" indent="0">
              <a:buNone/>
            </a:pPr>
            <a:endParaRPr lang="en-US" sz="3600" b="1" dirty="0">
              <a:cs typeface="Arial" pitchFamily="34" charset="0"/>
            </a:endParaRPr>
          </a:p>
          <a:p>
            <a:pPr marL="0" indent="0">
              <a:buNone/>
            </a:pPr>
            <a:r>
              <a:rPr lang="en-US" sz="3600" dirty="0">
                <a:cs typeface="Arial" pitchFamily="34" charset="0"/>
              </a:rPr>
              <a:t>If you want to be creative, establish a “persona” for each of you.</a:t>
            </a:r>
          </a:p>
          <a:p>
            <a:pPr marL="0" indent="0" algn="ctr">
              <a:buNone/>
            </a:pPr>
            <a:endParaRPr lang="en-US" sz="3600" dirty="0"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17413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228600"/>
            <a:ext cx="8458200" cy="1219200"/>
          </a:xfrm>
        </p:spPr>
        <p:txBody>
          <a:bodyPr>
            <a:normAutofit/>
          </a:bodyPr>
          <a:lstStyle/>
          <a:p>
            <a:pPr algn="ctr"/>
            <a:r>
              <a:rPr lang="en-US" sz="3200" dirty="0" smtClean="0"/>
              <a:t>Sample Dialogue (Two-Voice) Poem</a:t>
            </a:r>
            <a:r>
              <a:rPr lang="en-US" sz="4000" dirty="0" smtClean="0"/>
              <a:t/>
            </a:r>
            <a:br>
              <a:rPr lang="en-US" sz="4000" dirty="0" smtClean="0"/>
            </a:br>
            <a:r>
              <a:rPr lang="en-US" sz="2400" dirty="0" smtClean="0"/>
              <a:t>Comparing a Right Triangle with an Isosceles Triangle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2400" y="1524000"/>
            <a:ext cx="8839200" cy="5029200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1400" b="1" dirty="0"/>
              <a:t>We are Triangles</a:t>
            </a:r>
          </a:p>
          <a:p>
            <a:pPr marL="0" indent="0">
              <a:buNone/>
            </a:pPr>
            <a:r>
              <a:rPr lang="en-US" sz="1400" dirty="0"/>
              <a:t>I am a right triangle	                                         	</a:t>
            </a:r>
            <a:r>
              <a:rPr lang="en-US" sz="1400" dirty="0" smtClean="0"/>
              <a:t>		</a:t>
            </a:r>
          </a:p>
          <a:p>
            <a:pPr marL="0" indent="0">
              <a:buNone/>
            </a:pPr>
            <a:r>
              <a:rPr lang="en-US" sz="1400" dirty="0" smtClean="0"/>
              <a:t>My </a:t>
            </a:r>
            <a:r>
              <a:rPr lang="en-US" sz="1400" dirty="0"/>
              <a:t>sides aren’t equal                                     		</a:t>
            </a:r>
            <a:r>
              <a:rPr lang="en-US" sz="1400" dirty="0" smtClean="0"/>
              <a:t>	</a:t>
            </a:r>
            <a:r>
              <a:rPr lang="en-US" sz="1400" dirty="0"/>
              <a:t>	</a:t>
            </a:r>
            <a:endParaRPr lang="en-US" sz="1400" dirty="0" smtClean="0"/>
          </a:p>
          <a:p>
            <a:pPr marL="0" indent="0">
              <a:buNone/>
            </a:pPr>
            <a:r>
              <a:rPr lang="en-US" sz="1400" dirty="0"/>
              <a:t>	</a:t>
            </a:r>
            <a:r>
              <a:rPr lang="en-US" sz="1400" dirty="0" smtClean="0"/>
              <a:t>						I </a:t>
            </a:r>
            <a:r>
              <a:rPr lang="en-US" sz="1400" dirty="0"/>
              <a:t>am an Isosceles triangle </a:t>
            </a:r>
            <a:endParaRPr lang="en-US" sz="1400" dirty="0" smtClean="0"/>
          </a:p>
          <a:p>
            <a:pPr marL="0" indent="0">
              <a:buNone/>
            </a:pPr>
            <a:r>
              <a:rPr lang="en-US" sz="1400" dirty="0" smtClean="0"/>
              <a:t>							I </a:t>
            </a:r>
            <a:r>
              <a:rPr lang="en-US" sz="1400" dirty="0"/>
              <a:t>have two equal sides </a:t>
            </a:r>
          </a:p>
          <a:p>
            <a:pPr marL="0" indent="0" algn="ctr">
              <a:buNone/>
            </a:pPr>
            <a:r>
              <a:rPr lang="en-US" sz="1400" b="1" dirty="0"/>
              <a:t> Both of us are </a:t>
            </a:r>
            <a:r>
              <a:rPr lang="en-US" sz="1400" b="1" dirty="0" smtClean="0"/>
              <a:t>polygons</a:t>
            </a:r>
          </a:p>
          <a:p>
            <a:pPr marL="0" indent="0" algn="ctr">
              <a:buNone/>
            </a:pPr>
            <a:endParaRPr lang="en-US" sz="1400" b="1" dirty="0" smtClean="0"/>
          </a:p>
          <a:p>
            <a:pPr marL="0" indent="0">
              <a:buNone/>
            </a:pPr>
            <a:r>
              <a:rPr lang="en-US" sz="1400" dirty="0" smtClean="0"/>
              <a:t>I have one right angle						</a:t>
            </a:r>
          </a:p>
          <a:p>
            <a:pPr marL="0" indent="0">
              <a:buNone/>
            </a:pPr>
            <a:r>
              <a:rPr lang="en-US" sz="1400" dirty="0"/>
              <a:t>	</a:t>
            </a:r>
            <a:r>
              <a:rPr lang="en-US" sz="1400" dirty="0" smtClean="0"/>
              <a:t>						I have two angles of</a:t>
            </a:r>
          </a:p>
          <a:p>
            <a:pPr marL="0" indent="0">
              <a:buNone/>
            </a:pPr>
            <a:r>
              <a:rPr lang="en-US" sz="1400" dirty="0"/>
              <a:t>					 </a:t>
            </a:r>
            <a:r>
              <a:rPr lang="en-US" sz="1400" dirty="0" smtClean="0"/>
              <a:t>		the </a:t>
            </a:r>
            <a:r>
              <a:rPr lang="en-US" sz="1400" dirty="0"/>
              <a:t>same measure</a:t>
            </a:r>
          </a:p>
          <a:p>
            <a:pPr marL="0" indent="0" algn="ctr">
              <a:buNone/>
            </a:pPr>
            <a:r>
              <a:rPr lang="en-US" sz="1400" b="1" dirty="0"/>
              <a:t>We both equal 180 </a:t>
            </a:r>
            <a:r>
              <a:rPr lang="en-US" sz="1400" b="1" dirty="0" smtClean="0"/>
              <a:t>degrees</a:t>
            </a:r>
          </a:p>
          <a:p>
            <a:pPr marL="0" indent="0">
              <a:buNone/>
            </a:pPr>
            <a:r>
              <a:rPr lang="en-US" sz="1400" dirty="0" smtClean="0"/>
              <a:t>My acute angles are complimentary				</a:t>
            </a:r>
          </a:p>
          <a:p>
            <a:pPr marL="0" indent="0">
              <a:buNone/>
            </a:pPr>
            <a:r>
              <a:rPr lang="en-US" sz="1400" dirty="0"/>
              <a:t>	</a:t>
            </a:r>
            <a:r>
              <a:rPr lang="en-US" sz="1400" dirty="0" smtClean="0"/>
              <a:t>						All of my angles are acute</a:t>
            </a:r>
          </a:p>
          <a:p>
            <a:pPr marL="0" indent="0" algn="ctr">
              <a:buNone/>
            </a:pPr>
            <a:endParaRPr lang="en-US" sz="1400" b="1" dirty="0"/>
          </a:p>
          <a:p>
            <a:pPr marL="0" indent="0" algn="ctr">
              <a:buNone/>
            </a:pPr>
            <a:r>
              <a:rPr lang="en-US" sz="1400" b="1" dirty="0"/>
              <a:t>We both have three sides </a:t>
            </a:r>
          </a:p>
          <a:p>
            <a:pPr marL="0" indent="0">
              <a:buNone/>
            </a:pPr>
            <a:r>
              <a:rPr lang="en-US" sz="1400" dirty="0"/>
              <a:t>I am a right triangle					</a:t>
            </a:r>
            <a:r>
              <a:rPr lang="en-US" sz="1400" dirty="0" smtClean="0"/>
              <a:t>	</a:t>
            </a:r>
          </a:p>
          <a:p>
            <a:pPr marL="0" indent="0">
              <a:buNone/>
            </a:pPr>
            <a:r>
              <a:rPr lang="en-US" sz="1400" dirty="0"/>
              <a:t>	</a:t>
            </a:r>
            <a:r>
              <a:rPr lang="en-US" sz="1400" dirty="0" smtClean="0"/>
              <a:t>						I </a:t>
            </a:r>
            <a:r>
              <a:rPr lang="en-US" sz="1400" dirty="0"/>
              <a:t>am an Isosceles triangle</a:t>
            </a:r>
          </a:p>
          <a:p>
            <a:pPr marL="0" indent="0" algn="ctr">
              <a:buNone/>
            </a:pPr>
            <a:endParaRPr lang="en-US" sz="1400" b="1" dirty="0"/>
          </a:p>
          <a:p>
            <a:pPr marL="0" indent="0" algn="ctr">
              <a:buNone/>
            </a:pPr>
            <a:r>
              <a:rPr lang="en-US" sz="1400" b="1" dirty="0"/>
              <a:t>We are Triangles</a:t>
            </a:r>
          </a:p>
          <a:p>
            <a:pPr marL="0" indent="0" algn="ctr">
              <a:buNone/>
            </a:pPr>
            <a:r>
              <a:rPr lang="en-US" sz="1600" b="1" dirty="0"/>
              <a:t> </a:t>
            </a:r>
          </a:p>
          <a:p>
            <a:pPr marL="0" indent="0">
              <a:buNone/>
            </a:pP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7799103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2438400"/>
          </a:xfrm>
        </p:spPr>
        <p:txBody>
          <a:bodyPr>
            <a:normAutofit/>
          </a:bodyPr>
          <a:lstStyle/>
          <a:p>
            <a:pPr algn="ctr"/>
            <a:r>
              <a:rPr lang="en-US" sz="3600" dirty="0" smtClean="0"/>
              <a:t>“Honeybees”</a:t>
            </a:r>
            <a:r>
              <a:rPr lang="en-US" sz="3600" b="1" dirty="0" smtClean="0"/>
              <a:t/>
            </a:r>
            <a:br>
              <a:rPr lang="en-US" sz="3600" b="1" dirty="0" smtClean="0"/>
            </a:br>
            <a:r>
              <a:rPr lang="en-US" sz="2200" dirty="0" smtClean="0"/>
              <a:t>From the book:</a:t>
            </a:r>
            <a:br>
              <a:rPr lang="en-US" sz="2200" dirty="0" smtClean="0"/>
            </a:br>
            <a:r>
              <a:rPr lang="en-US" sz="3600" i="1" dirty="0" smtClean="0"/>
              <a:t>Joyful Noise</a:t>
            </a:r>
            <a:r>
              <a:rPr lang="en-US" sz="3600" b="1" i="1" dirty="0" smtClean="0"/>
              <a:t/>
            </a:r>
            <a:br>
              <a:rPr lang="en-US" sz="3600" b="1" i="1" dirty="0" smtClean="0"/>
            </a:br>
            <a:r>
              <a:rPr lang="en-US" sz="2800" i="1" dirty="0" smtClean="0"/>
              <a:t>Poems for Two Voices</a:t>
            </a:r>
            <a:r>
              <a:rPr lang="en-US" sz="3100" i="1" dirty="0" smtClean="0"/>
              <a:t/>
            </a:r>
            <a:br>
              <a:rPr lang="en-US" sz="3100" i="1" dirty="0" smtClean="0"/>
            </a:br>
            <a:r>
              <a:rPr lang="en-US" sz="2200" dirty="0" smtClean="0"/>
              <a:t>by Paul Fleischman</a:t>
            </a:r>
            <a:endParaRPr lang="en-US" sz="2200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743200"/>
            <a:ext cx="4038600" cy="3581400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b="1" dirty="0"/>
              <a:t>BEING A BEE</a:t>
            </a:r>
            <a:r>
              <a:rPr lang="en-US" dirty="0"/>
              <a:t>					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is </a:t>
            </a:r>
            <a:r>
              <a:rPr lang="en-US" dirty="0"/>
              <a:t>a pain.</a:t>
            </a:r>
          </a:p>
          <a:p>
            <a:pPr marL="0" indent="0">
              <a:buNone/>
            </a:pPr>
            <a:r>
              <a:rPr lang="en-US" dirty="0"/>
              <a:t>						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I’m a worker</a:t>
            </a:r>
          </a:p>
          <a:p>
            <a:pPr marL="0" indent="0">
              <a:buNone/>
            </a:pPr>
            <a:r>
              <a:rPr lang="en-US" dirty="0"/>
              <a:t> </a:t>
            </a:r>
          </a:p>
          <a:p>
            <a:pPr marL="0" indent="0">
              <a:buNone/>
            </a:pPr>
            <a:r>
              <a:rPr lang="en-US" b="1" dirty="0" smtClean="0"/>
              <a:t>I’LL </a:t>
            </a:r>
            <a:r>
              <a:rPr lang="en-US" b="1" dirty="0"/>
              <a:t>GLADLY EXPLAIN</a:t>
            </a:r>
            <a:r>
              <a:rPr lang="en-US" dirty="0"/>
              <a:t>			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I’m </a:t>
            </a:r>
            <a:r>
              <a:rPr lang="en-US" dirty="0"/>
              <a:t>up at dawn, guarding</a:t>
            </a:r>
          </a:p>
          <a:p>
            <a:pPr marL="0" indent="0">
              <a:buNone/>
            </a:pPr>
            <a:r>
              <a:rPr lang="en-US" dirty="0"/>
              <a:t>the hive’s narrow entrance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743200"/>
            <a:ext cx="4038600" cy="3078163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b="1" dirty="0"/>
              <a:t>BEING A BEE</a:t>
            </a:r>
          </a:p>
          <a:p>
            <a:pPr marL="0" indent="0">
              <a:buNone/>
            </a:pPr>
            <a:r>
              <a:rPr lang="en-US" dirty="0" smtClean="0"/>
              <a:t>Is </a:t>
            </a:r>
            <a:r>
              <a:rPr lang="en-US" dirty="0"/>
              <a:t>a joy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I’m a queen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spcBef>
                <a:spcPts val="0"/>
              </a:spcBef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spcBef>
                <a:spcPts val="0"/>
              </a:spcBef>
              <a:buNone/>
            </a:pPr>
            <a:r>
              <a:rPr lang="en-US" b="1" dirty="0" smtClean="0"/>
              <a:t>I’LL </a:t>
            </a:r>
            <a:r>
              <a:rPr lang="en-US" b="1" dirty="0"/>
              <a:t>GLADLY </a:t>
            </a:r>
            <a:r>
              <a:rPr lang="en-US" b="1" dirty="0" smtClean="0"/>
              <a:t>EXPLAIN</a:t>
            </a:r>
          </a:p>
          <a:p>
            <a:pPr marL="0" indent="0">
              <a:spcBef>
                <a:spcPts val="0"/>
              </a:spcBef>
              <a:buNone/>
            </a:pPr>
            <a:endParaRPr lang="en-US" b="1" dirty="0"/>
          </a:p>
          <a:p>
            <a:pPr marL="0" indent="0">
              <a:buNone/>
            </a:pPr>
            <a:r>
              <a:rPr lang="en-US" dirty="0"/>
              <a:t>Upon rising, I’m fed</a:t>
            </a:r>
          </a:p>
          <a:p>
            <a:pPr marL="0" indent="0">
              <a:buNone/>
            </a:pPr>
            <a:r>
              <a:rPr lang="en-US" dirty="0"/>
              <a:t>by my royal attendants,</a:t>
            </a:r>
          </a:p>
          <a:p>
            <a:pPr marL="0" indent="0">
              <a:spcBef>
                <a:spcPts val="0"/>
              </a:spcBef>
              <a:buNone/>
            </a:pP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244415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52400"/>
            <a:ext cx="8229600" cy="9906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“Honeybees” continued: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609600"/>
            <a:ext cx="4038600" cy="5638800"/>
          </a:xfrm>
        </p:spPr>
        <p:txBody>
          <a:bodyPr>
            <a:normAutofit fontScale="25000" lnSpcReduction="20000"/>
          </a:bodyPr>
          <a:lstStyle/>
          <a:p>
            <a:pPr marL="0" indent="0">
              <a:buNone/>
            </a:pPr>
            <a:r>
              <a:rPr lang="en-US" sz="6000" dirty="0" smtClean="0"/>
              <a:t> 						</a:t>
            </a:r>
          </a:p>
          <a:p>
            <a:pPr marL="0" indent="0">
              <a:buNone/>
            </a:pPr>
            <a:r>
              <a:rPr lang="en-US" sz="7200" dirty="0" smtClean="0"/>
              <a:t>then </a:t>
            </a:r>
            <a:r>
              <a:rPr lang="en-US" sz="7200" dirty="0"/>
              <a:t>I take out </a:t>
            </a:r>
          </a:p>
          <a:p>
            <a:pPr marL="0" indent="0">
              <a:buNone/>
            </a:pPr>
            <a:r>
              <a:rPr lang="en-US" sz="7200" dirty="0" smtClean="0"/>
              <a:t>the </a:t>
            </a:r>
            <a:r>
              <a:rPr lang="en-US" sz="7200" dirty="0"/>
              <a:t>hive’s morning trash</a:t>
            </a:r>
          </a:p>
          <a:p>
            <a:pPr marL="0" indent="0">
              <a:buNone/>
            </a:pPr>
            <a:r>
              <a:rPr lang="en-US" sz="7200" dirty="0"/>
              <a:t> 				</a:t>
            </a:r>
          </a:p>
          <a:p>
            <a:pPr marL="0" indent="0">
              <a:buNone/>
            </a:pPr>
            <a:r>
              <a:rPr lang="en-US" sz="7200" dirty="0" smtClean="0"/>
              <a:t>then </a:t>
            </a:r>
            <a:r>
              <a:rPr lang="en-US" sz="7200" dirty="0"/>
              <a:t>I put in an hour</a:t>
            </a:r>
          </a:p>
          <a:p>
            <a:pPr marL="0" indent="0">
              <a:buNone/>
            </a:pPr>
            <a:r>
              <a:rPr lang="en-US" sz="7200" dirty="0" smtClean="0"/>
              <a:t>making </a:t>
            </a:r>
            <a:r>
              <a:rPr lang="en-US" sz="7200" dirty="0"/>
              <a:t>wax, </a:t>
            </a:r>
          </a:p>
          <a:p>
            <a:pPr marL="0" indent="0">
              <a:buNone/>
            </a:pPr>
            <a:r>
              <a:rPr lang="en-US" sz="7200" dirty="0" smtClean="0"/>
              <a:t>without </a:t>
            </a:r>
            <a:r>
              <a:rPr lang="en-US" sz="7200" dirty="0"/>
              <a:t>two minutes’ time</a:t>
            </a:r>
          </a:p>
          <a:p>
            <a:pPr marL="0" indent="0">
              <a:buNone/>
            </a:pPr>
            <a:r>
              <a:rPr lang="en-US" sz="7200" dirty="0" smtClean="0"/>
              <a:t>to </a:t>
            </a:r>
            <a:r>
              <a:rPr lang="en-US" sz="7200" dirty="0"/>
              <a:t>sit and relax.</a:t>
            </a:r>
          </a:p>
          <a:p>
            <a:pPr marL="0" indent="0">
              <a:buNone/>
            </a:pPr>
            <a:r>
              <a:rPr lang="en-US" sz="7200" dirty="0"/>
              <a:t>				</a:t>
            </a:r>
            <a:endParaRPr lang="en-US" sz="7200" dirty="0" smtClean="0"/>
          </a:p>
          <a:p>
            <a:pPr marL="0" indent="0">
              <a:buNone/>
            </a:pPr>
            <a:endParaRPr lang="en-US" sz="7200" dirty="0" smtClean="0"/>
          </a:p>
          <a:p>
            <a:pPr marL="0" indent="0">
              <a:buNone/>
            </a:pPr>
            <a:r>
              <a:rPr lang="en-US" sz="7200" dirty="0" smtClean="0"/>
              <a:t>Then </a:t>
            </a:r>
            <a:r>
              <a:rPr lang="en-US" sz="7200" dirty="0"/>
              <a:t>I might collect nectar</a:t>
            </a:r>
          </a:p>
          <a:p>
            <a:pPr marL="0" indent="0">
              <a:buNone/>
            </a:pPr>
            <a:r>
              <a:rPr lang="en-US" sz="7200" dirty="0" smtClean="0"/>
              <a:t>from </a:t>
            </a:r>
            <a:r>
              <a:rPr lang="en-US" sz="7200" dirty="0"/>
              <a:t>the field</a:t>
            </a:r>
          </a:p>
          <a:p>
            <a:pPr marL="0" indent="0">
              <a:buNone/>
            </a:pPr>
            <a:r>
              <a:rPr lang="en-US" sz="7200" dirty="0" smtClean="0"/>
              <a:t>three </a:t>
            </a:r>
            <a:r>
              <a:rPr lang="en-US" sz="7200" dirty="0"/>
              <a:t>miles north</a:t>
            </a:r>
          </a:p>
          <a:p>
            <a:pPr marL="0" indent="0">
              <a:buNone/>
            </a:pPr>
            <a:endParaRPr lang="en-US" sz="7200" dirty="0"/>
          </a:p>
          <a:p>
            <a:pPr marL="0" indent="0">
              <a:buNone/>
            </a:pPr>
            <a:r>
              <a:rPr lang="en-US" sz="7200" dirty="0" smtClean="0"/>
              <a:t>or </a:t>
            </a:r>
            <a:r>
              <a:rPr lang="en-US" sz="7200" dirty="0"/>
              <a:t>perhaps I’m on</a:t>
            </a:r>
          </a:p>
          <a:p>
            <a:pPr marL="0" indent="0">
              <a:buNone/>
            </a:pPr>
            <a:r>
              <a:rPr lang="en-US" sz="7200" dirty="0" smtClean="0"/>
              <a:t>larva detail</a:t>
            </a:r>
          </a:p>
          <a:p>
            <a:pPr marL="0" indent="0">
              <a:buNone/>
            </a:pPr>
            <a:endParaRPr lang="en-US" sz="7200" dirty="0" smtClean="0"/>
          </a:p>
          <a:p>
            <a:pPr marL="0" indent="0">
              <a:buNone/>
            </a:pPr>
            <a:endParaRPr lang="en-US" sz="7200" dirty="0"/>
          </a:p>
          <a:p>
            <a:pPr marL="0" indent="0">
              <a:buNone/>
            </a:pPr>
            <a:r>
              <a:rPr lang="en-US" sz="7200" dirty="0"/>
              <a:t>feeding the grubs</a:t>
            </a:r>
          </a:p>
          <a:p>
            <a:pPr marL="0" indent="0">
              <a:buNone/>
            </a:pPr>
            <a:r>
              <a:rPr lang="en-US" sz="7200" dirty="0"/>
              <a:t>In their cells,</a:t>
            </a:r>
          </a:p>
          <a:p>
            <a:pPr marL="0" indent="0">
              <a:buNone/>
            </a:pPr>
            <a:r>
              <a:rPr lang="en-US" sz="7200" dirty="0"/>
              <a:t>wishing that I were still</a:t>
            </a:r>
          </a:p>
          <a:p>
            <a:pPr marL="0" indent="0">
              <a:buNone/>
            </a:pPr>
            <a:r>
              <a:rPr lang="en-US" sz="7200" dirty="0"/>
              <a:t>helpless and pale. 	</a:t>
            </a:r>
            <a:r>
              <a:rPr lang="en-US" sz="6000" b="1" dirty="0"/>
              <a:t>			</a:t>
            </a:r>
          </a:p>
          <a:p>
            <a:pPr marL="0" indent="0">
              <a:buNone/>
            </a:pPr>
            <a:endParaRPr lang="en-US" sz="4300" b="1" dirty="0"/>
          </a:p>
          <a:p>
            <a:pPr marL="0" indent="0">
              <a:buNone/>
            </a:pPr>
            <a:r>
              <a:rPr lang="en-US" sz="4300" b="1" dirty="0" smtClean="0"/>
              <a:t>		</a:t>
            </a:r>
            <a:endParaRPr lang="en-US" sz="430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79783" y="641924"/>
            <a:ext cx="4038600" cy="50593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800" dirty="0" smtClean="0"/>
              <a:t>I’m bathed</a:t>
            </a:r>
          </a:p>
          <a:p>
            <a:pPr marL="0" indent="0">
              <a:buNone/>
            </a:pPr>
            <a:endParaRPr lang="en-US" sz="1800" dirty="0" smtClean="0"/>
          </a:p>
          <a:p>
            <a:pPr marL="0" indent="0">
              <a:buNone/>
            </a:pPr>
            <a:endParaRPr lang="en-US" sz="1800" dirty="0"/>
          </a:p>
          <a:p>
            <a:pPr marL="0" indent="0">
              <a:buNone/>
            </a:pPr>
            <a:r>
              <a:rPr lang="en-US" sz="1800" dirty="0"/>
              <a:t>then I’m </a:t>
            </a:r>
            <a:r>
              <a:rPr lang="en-US" sz="1800" dirty="0" smtClean="0"/>
              <a:t>groomed.</a:t>
            </a:r>
          </a:p>
          <a:p>
            <a:pPr marL="0" indent="0">
              <a:buNone/>
            </a:pPr>
            <a:endParaRPr lang="en-US" sz="1800" dirty="0"/>
          </a:p>
          <a:p>
            <a:pPr marL="0" indent="0">
              <a:buNone/>
            </a:pPr>
            <a:endParaRPr lang="en-US" sz="1800" dirty="0" smtClean="0"/>
          </a:p>
          <a:p>
            <a:pPr marL="0" indent="0">
              <a:buNone/>
            </a:pPr>
            <a:endParaRPr lang="en-US" sz="1800" dirty="0" smtClean="0"/>
          </a:p>
          <a:p>
            <a:pPr marL="0" indent="0">
              <a:buNone/>
            </a:pPr>
            <a:r>
              <a:rPr lang="en-US" sz="1800" dirty="0"/>
              <a:t>The rest of my day</a:t>
            </a:r>
          </a:p>
          <a:p>
            <a:pPr marL="0" indent="0">
              <a:buNone/>
            </a:pPr>
            <a:r>
              <a:rPr lang="en-US" sz="1800" dirty="0" smtClean="0"/>
              <a:t>is </a:t>
            </a:r>
            <a:r>
              <a:rPr lang="en-US" sz="1800" dirty="0"/>
              <a:t>quite simply set forth:</a:t>
            </a:r>
          </a:p>
          <a:p>
            <a:pPr marL="0" indent="0">
              <a:buNone/>
            </a:pPr>
            <a:endParaRPr lang="en-US" sz="1800" dirty="0" smtClean="0"/>
          </a:p>
          <a:p>
            <a:pPr marL="0" indent="0">
              <a:buNone/>
            </a:pPr>
            <a:endParaRPr lang="en-US" sz="1800" dirty="0"/>
          </a:p>
          <a:p>
            <a:pPr marL="0" indent="0">
              <a:buNone/>
            </a:pPr>
            <a:r>
              <a:rPr lang="en-US" sz="1800" dirty="0"/>
              <a:t>I lay </a:t>
            </a:r>
            <a:r>
              <a:rPr lang="en-US" sz="1800" dirty="0" smtClean="0"/>
              <a:t>eggs,</a:t>
            </a:r>
          </a:p>
          <a:p>
            <a:pPr marL="0" indent="0">
              <a:buNone/>
            </a:pPr>
            <a:endParaRPr lang="en-US" sz="1800" dirty="0" smtClean="0"/>
          </a:p>
          <a:p>
            <a:pPr marL="0" indent="0">
              <a:buNone/>
            </a:pPr>
            <a:endParaRPr lang="en-US" sz="1800" dirty="0" smtClean="0"/>
          </a:p>
          <a:p>
            <a:pPr marL="0" indent="0">
              <a:buNone/>
            </a:pPr>
            <a:r>
              <a:rPr lang="en-US" sz="1800" dirty="0"/>
              <a:t>by the hundred.</a:t>
            </a:r>
          </a:p>
        </p:txBody>
      </p:sp>
    </p:spTree>
    <p:extLst>
      <p:ext uri="{BB962C8B-B14F-4D97-AF65-F5344CB8AC3E}">
        <p14:creationId xmlns:p14="http://schemas.microsoft.com/office/powerpoint/2010/main" val="958965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0"/>
            <a:ext cx="8229600" cy="990600"/>
          </a:xfrm>
        </p:spPr>
        <p:txBody>
          <a:bodyPr>
            <a:normAutofit fontScale="90000"/>
          </a:bodyPr>
          <a:lstStyle/>
          <a:p>
            <a:r>
              <a:rPr lang="en-US" sz="3600" dirty="0" smtClean="0"/>
              <a:t>“Honeybees” continued: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381000"/>
            <a:ext cx="4038600" cy="5410200"/>
          </a:xfrm>
        </p:spPr>
        <p:txBody>
          <a:bodyPr>
            <a:normAutofit fontScale="25000" lnSpcReduction="20000"/>
          </a:bodyPr>
          <a:lstStyle/>
          <a:p>
            <a:pPr marL="0" indent="0">
              <a:buNone/>
            </a:pPr>
            <a:r>
              <a:rPr lang="en-US" sz="5600" dirty="0"/>
              <a:t>				</a:t>
            </a:r>
            <a:r>
              <a:rPr lang="en-US" sz="7200" dirty="0"/>
              <a:t>	</a:t>
            </a:r>
            <a:endParaRPr lang="en-US" sz="7200" dirty="0" smtClean="0"/>
          </a:p>
          <a:p>
            <a:pPr marL="0" indent="0">
              <a:buNone/>
            </a:pPr>
            <a:r>
              <a:rPr lang="en-US" sz="7200" dirty="0" smtClean="0"/>
              <a:t>Then </a:t>
            </a:r>
            <a:r>
              <a:rPr lang="en-US" sz="7200" dirty="0"/>
              <a:t>I pack combs with</a:t>
            </a:r>
          </a:p>
          <a:p>
            <a:pPr marL="0" indent="0">
              <a:buNone/>
            </a:pPr>
            <a:r>
              <a:rPr lang="en-US" sz="7200" dirty="0" smtClean="0"/>
              <a:t>Pollen </a:t>
            </a:r>
            <a:r>
              <a:rPr lang="en-US" sz="7200" dirty="0"/>
              <a:t>– not my idea </a:t>
            </a:r>
            <a:r>
              <a:rPr lang="en-US" sz="7200" dirty="0" smtClean="0"/>
              <a:t>of </a:t>
            </a:r>
            <a:r>
              <a:rPr lang="en-US" sz="7200" dirty="0"/>
              <a:t>fun.		 		</a:t>
            </a:r>
          </a:p>
          <a:p>
            <a:pPr marL="0" indent="0">
              <a:buNone/>
            </a:pPr>
            <a:endParaRPr lang="en-US" sz="7200" dirty="0" smtClean="0"/>
          </a:p>
          <a:p>
            <a:pPr marL="0" indent="0">
              <a:buNone/>
            </a:pPr>
            <a:r>
              <a:rPr lang="en-US" sz="7200" dirty="0" smtClean="0"/>
              <a:t>Then</a:t>
            </a:r>
            <a:r>
              <a:rPr lang="en-US" sz="7200" dirty="0"/>
              <a:t>, weary, I strive</a:t>
            </a:r>
          </a:p>
          <a:p>
            <a:pPr marL="0" indent="0">
              <a:buNone/>
            </a:pPr>
            <a:endParaRPr lang="en-US" sz="7200" dirty="0" smtClean="0"/>
          </a:p>
          <a:p>
            <a:pPr marL="0" indent="0">
              <a:buNone/>
            </a:pPr>
            <a:endParaRPr lang="en-US" sz="7200" dirty="0" smtClean="0"/>
          </a:p>
          <a:p>
            <a:pPr marL="0" indent="0">
              <a:buNone/>
            </a:pPr>
            <a:r>
              <a:rPr lang="en-US" sz="7200" dirty="0" smtClean="0"/>
              <a:t>to </a:t>
            </a:r>
            <a:r>
              <a:rPr lang="en-US" sz="7200" dirty="0"/>
              <a:t>patch up any </a:t>
            </a:r>
            <a:r>
              <a:rPr lang="en-US" sz="7200" dirty="0" smtClean="0"/>
              <a:t>cracks</a:t>
            </a:r>
          </a:p>
          <a:p>
            <a:pPr marL="0" indent="0">
              <a:buNone/>
            </a:pPr>
            <a:r>
              <a:rPr lang="en-US" sz="7200" dirty="0" smtClean="0"/>
              <a:t>In </a:t>
            </a:r>
            <a:r>
              <a:rPr lang="en-US" sz="7200" dirty="0"/>
              <a:t>the hive.				</a:t>
            </a:r>
            <a:endParaRPr lang="en-US" sz="7200" dirty="0" smtClean="0"/>
          </a:p>
          <a:p>
            <a:pPr marL="0" indent="0">
              <a:buNone/>
            </a:pPr>
            <a:r>
              <a:rPr lang="en-US" sz="7200" dirty="0" smtClean="0"/>
              <a:t>Then </a:t>
            </a:r>
            <a:r>
              <a:rPr lang="en-US" sz="7200" dirty="0"/>
              <a:t>I build some new cells,</a:t>
            </a:r>
          </a:p>
          <a:p>
            <a:pPr marL="0" indent="0">
              <a:buNone/>
            </a:pPr>
            <a:r>
              <a:rPr lang="en-US" sz="7200" dirty="0" smtClean="0"/>
              <a:t>slaving </a:t>
            </a:r>
            <a:r>
              <a:rPr lang="en-US" sz="7200" dirty="0"/>
              <a:t>away at</a:t>
            </a:r>
          </a:p>
          <a:p>
            <a:pPr marL="0" indent="0">
              <a:buNone/>
            </a:pPr>
            <a:r>
              <a:rPr lang="en-US" sz="7200" dirty="0" smtClean="0"/>
              <a:t>enlarging </a:t>
            </a:r>
            <a:r>
              <a:rPr lang="en-US" sz="7200" dirty="0"/>
              <a:t>this Hell,</a:t>
            </a:r>
          </a:p>
          <a:p>
            <a:pPr marL="0" indent="0">
              <a:buNone/>
            </a:pPr>
            <a:r>
              <a:rPr lang="en-US" sz="7200" dirty="0" smtClean="0"/>
              <a:t>dreading </a:t>
            </a:r>
            <a:r>
              <a:rPr lang="en-US" sz="7200" dirty="0"/>
              <a:t>the sight</a:t>
            </a:r>
          </a:p>
          <a:p>
            <a:pPr marL="0" indent="0">
              <a:buNone/>
            </a:pPr>
            <a:r>
              <a:rPr lang="en-US" sz="7200" dirty="0" smtClean="0"/>
              <a:t>of </a:t>
            </a:r>
            <a:r>
              <a:rPr lang="en-US" sz="7200" dirty="0"/>
              <a:t>another sunrise,</a:t>
            </a:r>
          </a:p>
          <a:p>
            <a:pPr marL="0" indent="0">
              <a:buNone/>
            </a:pPr>
            <a:r>
              <a:rPr lang="en-US" sz="7200" dirty="0" smtClean="0"/>
              <a:t>wondering </a:t>
            </a:r>
            <a:r>
              <a:rPr lang="en-US" sz="7200" dirty="0"/>
              <a:t>why we don’t </a:t>
            </a:r>
          </a:p>
          <a:p>
            <a:pPr marL="0" indent="0">
              <a:buNone/>
            </a:pPr>
            <a:r>
              <a:rPr lang="en-US" sz="7200" dirty="0" smtClean="0"/>
              <a:t>all </a:t>
            </a:r>
            <a:r>
              <a:rPr lang="en-US" sz="7200" dirty="0"/>
              <a:t>unionize</a:t>
            </a:r>
            <a:r>
              <a:rPr lang="en-US" sz="7200" dirty="0" smtClean="0"/>
              <a:t>.</a:t>
            </a:r>
          </a:p>
          <a:p>
            <a:pPr marL="0" indent="0">
              <a:buNone/>
            </a:pPr>
            <a:endParaRPr lang="en-US" sz="7200" dirty="0"/>
          </a:p>
          <a:p>
            <a:pPr marL="0" indent="0">
              <a:buNone/>
            </a:pPr>
            <a:r>
              <a:rPr lang="en-US" sz="7200" b="1" dirty="0" smtClean="0"/>
              <a:t>TRULY,  </a:t>
            </a:r>
            <a:r>
              <a:rPr lang="en-US" sz="7200" b="1" dirty="0"/>
              <a:t>A BEE’S IS THE	</a:t>
            </a:r>
            <a:endParaRPr lang="en-US" sz="7200" b="1" dirty="0" smtClean="0"/>
          </a:p>
          <a:p>
            <a:pPr marL="0" indent="0">
              <a:buNone/>
            </a:pPr>
            <a:r>
              <a:rPr lang="en-US" sz="7200" b="1" dirty="0" smtClean="0"/>
              <a:t>WORST </a:t>
            </a:r>
            <a:r>
              <a:rPr lang="en-US" sz="7200" b="1" dirty="0"/>
              <a:t>			</a:t>
            </a:r>
            <a:endParaRPr lang="en-US" sz="7200" b="1" dirty="0" smtClean="0"/>
          </a:p>
          <a:p>
            <a:pPr marL="0" indent="0">
              <a:buNone/>
            </a:pPr>
            <a:r>
              <a:rPr lang="en-US" sz="7200" b="1" dirty="0" smtClean="0"/>
              <a:t>OF </a:t>
            </a:r>
            <a:r>
              <a:rPr lang="en-US" sz="7200" b="1" dirty="0"/>
              <a:t>ALL LIVES.</a:t>
            </a:r>
            <a:r>
              <a:rPr lang="en-US" sz="6000" b="1" dirty="0"/>
              <a:t>	</a:t>
            </a:r>
            <a:r>
              <a:rPr lang="en-US" sz="5600" b="1" dirty="0"/>
              <a:t>	</a:t>
            </a:r>
            <a:r>
              <a:rPr lang="en-US" sz="6000" b="1" dirty="0"/>
              <a:t>	</a:t>
            </a:r>
            <a:endParaRPr lang="en-US" sz="9600" b="1" i="1" dirty="0"/>
          </a:p>
          <a:p>
            <a:pPr marL="0" indent="0">
              <a:buNone/>
            </a:pPr>
            <a:endParaRPr lang="en-US" sz="4300" b="1" dirty="0"/>
          </a:p>
          <a:p>
            <a:pPr marL="0" indent="0">
              <a:buNone/>
            </a:pPr>
            <a:r>
              <a:rPr lang="en-US" sz="4300" b="1" dirty="0" smtClean="0"/>
              <a:t>		</a:t>
            </a:r>
            <a:endParaRPr lang="en-US" sz="430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381000"/>
            <a:ext cx="4038600" cy="54102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800" dirty="0" smtClean="0"/>
              <a:t>I’m </a:t>
            </a:r>
            <a:r>
              <a:rPr lang="en-US" sz="1800" dirty="0"/>
              <a:t>loved and I’m lauded</a:t>
            </a:r>
          </a:p>
          <a:p>
            <a:pPr marL="0" indent="0">
              <a:buNone/>
            </a:pPr>
            <a:r>
              <a:rPr lang="en-US" sz="1800" dirty="0" smtClean="0"/>
              <a:t>I’m </a:t>
            </a:r>
            <a:r>
              <a:rPr lang="en-US" sz="1800" dirty="0"/>
              <a:t>outranked by none</a:t>
            </a:r>
            <a:r>
              <a:rPr lang="en-US" sz="1800" dirty="0" smtClean="0"/>
              <a:t>.</a:t>
            </a:r>
          </a:p>
          <a:p>
            <a:pPr marL="0" indent="0">
              <a:buNone/>
            </a:pPr>
            <a:endParaRPr lang="en-US" sz="1800" dirty="0"/>
          </a:p>
          <a:p>
            <a:pPr marL="0" indent="0">
              <a:buNone/>
            </a:pPr>
            <a:r>
              <a:rPr lang="en-US" sz="1800" dirty="0"/>
              <a:t>When I’ve </a:t>
            </a:r>
            <a:r>
              <a:rPr lang="en-US" sz="1800" dirty="0" smtClean="0"/>
              <a:t>done</a:t>
            </a:r>
          </a:p>
          <a:p>
            <a:pPr marL="0" indent="0">
              <a:buNone/>
            </a:pPr>
            <a:r>
              <a:rPr lang="en-US" sz="1800" dirty="0" smtClean="0"/>
              <a:t>enough </a:t>
            </a:r>
            <a:r>
              <a:rPr lang="en-US" sz="1800" dirty="0"/>
              <a:t>laying</a:t>
            </a:r>
          </a:p>
          <a:p>
            <a:pPr marL="0" indent="0">
              <a:buNone/>
            </a:pPr>
            <a:endParaRPr lang="en-US" sz="1800" dirty="0"/>
          </a:p>
          <a:p>
            <a:pPr marL="0" indent="0">
              <a:buNone/>
            </a:pPr>
            <a:r>
              <a:rPr lang="en-US" sz="1800" dirty="0"/>
              <a:t>I retire</a:t>
            </a:r>
          </a:p>
          <a:p>
            <a:pPr marL="0" indent="0">
              <a:buNone/>
            </a:pPr>
            <a:endParaRPr lang="en-US" sz="1800" b="1" dirty="0" smtClean="0"/>
          </a:p>
          <a:p>
            <a:pPr marL="0" indent="0">
              <a:buNone/>
            </a:pPr>
            <a:r>
              <a:rPr lang="en-US" sz="1800" dirty="0" smtClean="0"/>
              <a:t>for </a:t>
            </a:r>
            <a:r>
              <a:rPr lang="en-US" sz="1800" dirty="0"/>
              <a:t>the rest of the day.</a:t>
            </a:r>
          </a:p>
          <a:p>
            <a:pPr marL="0" indent="0">
              <a:buNone/>
            </a:pPr>
            <a:endParaRPr lang="en-US" sz="1800" b="1" dirty="0" smtClean="0"/>
          </a:p>
          <a:p>
            <a:pPr marL="0" indent="0">
              <a:buNone/>
            </a:pPr>
            <a:endParaRPr lang="en-US" sz="1800" b="1" dirty="0" smtClean="0"/>
          </a:p>
          <a:p>
            <a:pPr marL="0" indent="0">
              <a:spcBef>
                <a:spcPts val="0"/>
              </a:spcBef>
              <a:buNone/>
            </a:pPr>
            <a:endParaRPr lang="en-US" sz="1800" b="1" dirty="0" smtClean="0"/>
          </a:p>
          <a:p>
            <a:pPr marL="0" indent="0">
              <a:spcBef>
                <a:spcPts val="0"/>
              </a:spcBef>
              <a:buNone/>
            </a:pPr>
            <a:endParaRPr lang="en-US" sz="1800" b="1" dirty="0"/>
          </a:p>
          <a:p>
            <a:pPr marL="0" indent="0">
              <a:spcBef>
                <a:spcPts val="0"/>
              </a:spcBef>
              <a:buNone/>
            </a:pPr>
            <a:endParaRPr lang="en-US" sz="1800" b="1" dirty="0"/>
          </a:p>
          <a:p>
            <a:pPr marL="0" indent="0">
              <a:spcBef>
                <a:spcPts val="0"/>
              </a:spcBef>
              <a:buNone/>
            </a:pPr>
            <a:endParaRPr lang="en-US" sz="1800" b="1" dirty="0" smtClean="0"/>
          </a:p>
          <a:p>
            <a:pPr marL="0" indent="0">
              <a:spcBef>
                <a:spcPts val="0"/>
              </a:spcBef>
              <a:buNone/>
            </a:pPr>
            <a:endParaRPr lang="en-US" sz="1800" b="1" dirty="0"/>
          </a:p>
          <a:p>
            <a:pPr marL="0" indent="0">
              <a:spcBef>
                <a:spcPts val="0"/>
              </a:spcBef>
              <a:buNone/>
            </a:pPr>
            <a:endParaRPr lang="en-US" sz="1800" b="1" dirty="0" smtClean="0"/>
          </a:p>
          <a:p>
            <a:pPr marL="0" indent="0">
              <a:spcBef>
                <a:spcPts val="0"/>
              </a:spcBef>
              <a:buNone/>
            </a:pPr>
            <a:r>
              <a:rPr lang="en-US" sz="1800" b="1" dirty="0" smtClean="0"/>
              <a:t>TRULY,  </a:t>
            </a:r>
            <a:r>
              <a:rPr lang="en-US" sz="1800" b="1" dirty="0"/>
              <a:t>A BEE’S IS THE</a:t>
            </a:r>
          </a:p>
          <a:p>
            <a:pPr marL="0" indent="0">
              <a:buNone/>
            </a:pPr>
            <a:r>
              <a:rPr lang="en-US" sz="1800" b="1" dirty="0" smtClean="0"/>
              <a:t>BEST</a:t>
            </a:r>
            <a:r>
              <a:rPr lang="en-US" sz="1800" b="1" dirty="0"/>
              <a:t>			</a:t>
            </a:r>
            <a:endParaRPr lang="en-US" sz="1800" b="1" dirty="0" smtClean="0"/>
          </a:p>
          <a:p>
            <a:pPr marL="0" indent="0">
              <a:buNone/>
            </a:pPr>
            <a:r>
              <a:rPr lang="en-US" sz="1800" b="1" dirty="0"/>
              <a:t>OF ALL </a:t>
            </a:r>
            <a:r>
              <a:rPr lang="en-US" sz="1800" b="1" dirty="0" smtClean="0"/>
              <a:t>LIVES</a:t>
            </a:r>
          </a:p>
        </p:txBody>
      </p:sp>
    </p:spTree>
    <p:extLst>
      <p:ext uri="{BB962C8B-B14F-4D97-AF65-F5344CB8AC3E}">
        <p14:creationId xmlns:p14="http://schemas.microsoft.com/office/powerpoint/2010/main" val="634617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176</Words>
  <Application>Microsoft Office PowerPoint</Application>
  <PresentationFormat>On-screen Show (4:3)</PresentationFormat>
  <Paragraphs>140</Paragraphs>
  <Slides>6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Calibri</vt:lpstr>
      <vt:lpstr>Office Theme</vt:lpstr>
      <vt:lpstr>Venn Diagram with Partner</vt:lpstr>
      <vt:lpstr>Dialogue (Two-Voice) Poem</vt:lpstr>
      <vt:lpstr>Sample Dialogue (Two-Voice) Poem Comparing a Right Triangle with an Isosceles Triangle</vt:lpstr>
      <vt:lpstr>“Honeybees” From the book: Joyful Noise Poems for Two Voices by Paul Fleischman</vt:lpstr>
      <vt:lpstr>“Honeybees” continued: </vt:lpstr>
      <vt:lpstr>“Honeybees” continued: </vt:lpstr>
    </vt:vector>
  </TitlesOfParts>
  <Company>USD259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Venn Diagram with Partner</dc:title>
  <dc:creator>Robert Chalender</dc:creator>
  <cp:lastModifiedBy>Krystal Iseminger</cp:lastModifiedBy>
  <cp:revision>1</cp:revision>
  <dcterms:created xsi:type="dcterms:W3CDTF">2015-03-03T19:40:07Z</dcterms:created>
  <dcterms:modified xsi:type="dcterms:W3CDTF">2015-03-04T21:40:50Z</dcterms:modified>
</cp:coreProperties>
</file>

<file path=docProps/thumbnail.jpeg>
</file>